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6" r:id="rId22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1" Type="http://schemas.openxmlformats.org/officeDocument/2006/relationships/slide" Target="slides/slide10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7" name="Shape 10397"/>
        <p:cNvGrpSpPr/>
        <p:nvPr/>
      </p:nvGrpSpPr>
      <p:grpSpPr>
        <a:xfrm>
          <a:off x="0" y="0"/>
          <a:ext cx="0" cy="0"/>
          <a:chOff x="0" y="0"/>
          <a:chExt cx="0" cy="0"/>
        </a:xfrm>
      </p:grpSpPr>
      <p:sp>
        <p:nvSpPr>
          <p:cNvPr id="10398" name="Google Shape;10398;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99" name="Google Shape;10399;p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00" name="Google Shape;10400;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notesSlide" Target="../notesSlides/notesSlide101.xml"/></Relationships>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1" name="Shape 10401"/>
        <p:cNvGrpSpPr/>
        <p:nvPr/>
      </p:nvGrpSpPr>
      <p:grpSpPr>
        <a:xfrm>
          <a:off x="0" y="0"/>
          <a:ext cx="0" cy="0"/>
          <a:chOff x="0" y="0"/>
          <a:chExt cx="0" cy="0"/>
        </a:xfrm>
      </p:grpSpPr>
      <p:sp>
        <p:nvSpPr>
          <p:cNvPr id="10402" name="Google Shape;10402;p153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sz="4000"/>
              <a:t>Research Collaboratories</a:t>
            </a:r>
            <a:br>
              <a:rPr b="1" lang="en-US" sz="4000"/>
            </a:br>
            <a:endParaRPr b="1" sz="4000"/>
          </a:p>
        </p:txBody>
      </p:sp>
      <p:cxnSp>
        <p:nvCxnSpPr>
          <p:cNvPr id="10403" name="Google Shape;10403;p1531"/>
          <p:cNvCxnSpPr/>
          <p:nvPr/>
        </p:nvCxnSpPr>
        <p:spPr>
          <a:xfrm>
            <a:off x="4800600" y="2362200"/>
            <a:ext cx="762000" cy="1371600"/>
          </a:xfrm>
          <a:prstGeom prst="straightConnector1">
            <a:avLst/>
          </a:prstGeom>
          <a:noFill/>
          <a:ln cap="flat" cmpd="sng" w="9525">
            <a:solidFill>
              <a:schemeClr val="dk1"/>
            </a:solidFill>
            <a:prstDash val="solid"/>
            <a:round/>
            <a:headEnd len="med" w="med" type="none"/>
            <a:tailEnd len="med" w="med" type="none"/>
          </a:ln>
        </p:spPr>
      </p:cxnSp>
      <p:cxnSp>
        <p:nvCxnSpPr>
          <p:cNvPr id="10404" name="Google Shape;10404;p1531"/>
          <p:cNvCxnSpPr/>
          <p:nvPr/>
        </p:nvCxnSpPr>
        <p:spPr>
          <a:xfrm flipH="1">
            <a:off x="5181600" y="3733800"/>
            <a:ext cx="381000" cy="914400"/>
          </a:xfrm>
          <a:prstGeom prst="straightConnector1">
            <a:avLst/>
          </a:prstGeom>
          <a:noFill/>
          <a:ln cap="flat" cmpd="sng" w="9525">
            <a:solidFill>
              <a:schemeClr val="dk1"/>
            </a:solidFill>
            <a:prstDash val="solid"/>
            <a:round/>
            <a:headEnd len="med" w="med" type="none"/>
            <a:tailEnd len="med" w="med" type="none"/>
          </a:ln>
        </p:spPr>
      </p:cxnSp>
      <p:sp>
        <p:nvSpPr>
          <p:cNvPr id="10405" name="Google Shape;10405;p1531"/>
          <p:cNvSpPr txBox="1"/>
          <p:nvPr/>
        </p:nvSpPr>
        <p:spPr>
          <a:xfrm>
            <a:off x="381000" y="1981200"/>
            <a:ext cx="3063875" cy="191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SINGLE Investigator </a:t>
            </a:r>
            <a:endParaRPr/>
          </a:p>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Government Funded</a:t>
            </a:r>
            <a:endParaRPr/>
          </a:p>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Social Science </a:t>
            </a:r>
            <a:endParaRPr/>
          </a:p>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Observational </a:t>
            </a:r>
            <a:endParaRPr/>
          </a:p>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Studies</a:t>
            </a:r>
            <a:endParaRPr/>
          </a:p>
        </p:txBody>
      </p:sp>
      <p:sp>
        <p:nvSpPr>
          <p:cNvPr id="10406" name="Google Shape;10406;p1531"/>
          <p:cNvSpPr txBox="1"/>
          <p:nvPr/>
        </p:nvSpPr>
        <p:spPr>
          <a:xfrm>
            <a:off x="3733800" y="2362200"/>
            <a:ext cx="1600200" cy="915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All Study Material provided</a:t>
            </a:r>
            <a:endParaRPr/>
          </a:p>
        </p:txBody>
      </p:sp>
      <p:sp>
        <p:nvSpPr>
          <p:cNvPr id="10407" name="Google Shape;10407;p1531"/>
          <p:cNvSpPr txBox="1"/>
          <p:nvPr/>
        </p:nvSpPr>
        <p:spPr>
          <a:xfrm>
            <a:off x="6172200" y="1524000"/>
            <a:ext cx="2362200" cy="50212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t/>
            </a:r>
            <a:endParaRPr b="1"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Collaborative Engagement between PI, Site PIs &amp; IRB representative  at each site</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A</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B</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D</a:t>
            </a:r>
            <a:endParaRPr/>
          </a:p>
        </p:txBody>
      </p:sp>
      <p:sp>
        <p:nvSpPr>
          <p:cNvPr id="10408" name="Google Shape;10408;p1531"/>
          <p:cNvSpPr txBox="1"/>
          <p:nvPr/>
        </p:nvSpPr>
        <p:spPr>
          <a:xfrm>
            <a:off x="6019800" y="5105400"/>
            <a:ext cx="33528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t/>
            </a:r>
            <a:endParaRPr b="0" i="0" sz="2000" u="none" cap="none" strike="noStrike">
              <a:solidFill>
                <a:srgbClr val="000000"/>
              </a:solidFill>
              <a:latin typeface="Times New Roman"/>
              <a:ea typeface="Times New Roman"/>
              <a:cs typeface="Times New Roman"/>
              <a:sym typeface="Times New Roman"/>
            </a:endParaRPr>
          </a:p>
        </p:txBody>
      </p:sp>
      <p:cxnSp>
        <p:nvCxnSpPr>
          <p:cNvPr id="10409" name="Google Shape;10409;p1531"/>
          <p:cNvCxnSpPr/>
          <p:nvPr/>
        </p:nvCxnSpPr>
        <p:spPr>
          <a:xfrm>
            <a:off x="3124200" y="2819400"/>
            <a:ext cx="457200" cy="762000"/>
          </a:xfrm>
          <a:prstGeom prst="straightConnector1">
            <a:avLst/>
          </a:prstGeom>
          <a:noFill/>
          <a:ln cap="flat" cmpd="sng" w="9525">
            <a:solidFill>
              <a:schemeClr val="dk1"/>
            </a:solidFill>
            <a:prstDash val="solid"/>
            <a:round/>
            <a:headEnd len="med" w="med" type="none"/>
            <a:tailEnd len="med" w="med" type="none"/>
          </a:ln>
        </p:spPr>
      </p:cxnSp>
      <p:cxnSp>
        <p:nvCxnSpPr>
          <p:cNvPr id="10410" name="Google Shape;10410;p1531"/>
          <p:cNvCxnSpPr/>
          <p:nvPr/>
        </p:nvCxnSpPr>
        <p:spPr>
          <a:xfrm flipH="1" rot="10800000">
            <a:off x="3124200" y="3581400"/>
            <a:ext cx="457200" cy="533400"/>
          </a:xfrm>
          <a:prstGeom prst="straightConnector1">
            <a:avLst/>
          </a:prstGeom>
          <a:noFill/>
          <a:ln cap="flat" cmpd="sng" w="9525">
            <a:solidFill>
              <a:schemeClr val="dk1"/>
            </a:solidFill>
            <a:prstDash val="solid"/>
            <a:round/>
            <a:headEnd len="med" w="med" type="none"/>
            <a:tailEnd len="med" w="med" type="none"/>
          </a:ln>
        </p:spPr>
      </p:cxnSp>
      <p:sp>
        <p:nvSpPr>
          <p:cNvPr id="10411" name="Google Shape;10411;p1531"/>
          <p:cNvSpPr txBox="1"/>
          <p:nvPr/>
        </p:nvSpPr>
        <p:spPr>
          <a:xfrm>
            <a:off x="685800" y="4572000"/>
            <a:ext cx="3886200" cy="31956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IRB Support</a:t>
            </a:r>
            <a:endParaRPr/>
          </a:p>
          <a:p>
            <a:pPr indent="0" lvl="0" marL="0" marR="0" rtl="0" algn="l">
              <a:lnSpc>
                <a:spcPct val="100000"/>
              </a:lnSpc>
              <a:spcBef>
                <a:spcPts val="120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Guidelines </a:t>
            </a:r>
            <a:endParaRPr/>
          </a:p>
          <a:p>
            <a:pPr indent="0" lvl="0" marL="0" marR="0" rtl="0" algn="l">
              <a:lnSpc>
                <a:spcPct val="100000"/>
              </a:lnSpc>
              <a:spcBef>
                <a:spcPts val="120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Tools</a:t>
            </a:r>
            <a:endParaRPr/>
          </a:p>
          <a:p>
            <a:pPr indent="0" lvl="0" marL="0" marR="0" rtl="0" algn="l">
              <a:lnSpc>
                <a:spcPct val="100000"/>
              </a:lnSpc>
              <a:spcBef>
                <a:spcPts val="120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Conference Calls</a:t>
            </a:r>
            <a:endParaRPr/>
          </a:p>
          <a:p>
            <a:pPr indent="0" lvl="0" marL="0" marR="0" rtl="0" algn="l">
              <a:lnSpc>
                <a:spcPct val="100000"/>
              </a:lnSpc>
              <a:spcBef>
                <a:spcPts val="1200"/>
              </a:spcBef>
              <a:spcAft>
                <a:spcPts val="0"/>
              </a:spcAft>
              <a:buClr>
                <a:schemeClr val="dk1"/>
              </a:buClr>
              <a:buSzPts val="2400"/>
              <a:buFont typeface="Times New Roman"/>
              <a:buNone/>
            </a:pPr>
            <a:r>
              <a:t/>
            </a:r>
            <a:endParaRPr b="1" i="0" sz="2400" u="none" cap="none" strike="noStrike">
              <a:solidFill>
                <a:srgbClr val="CC3300"/>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Times New Roman"/>
              <a:buNone/>
            </a:pPr>
            <a:r>
              <a:t/>
            </a:r>
            <a:endParaRPr b="1" i="0" sz="2400" u="none" cap="none" strike="noStrike">
              <a:solidFill>
                <a:srgbClr val="CC3300"/>
              </a:solidFill>
              <a:latin typeface="Times New Roman"/>
              <a:ea typeface="Times New Roman"/>
              <a:cs typeface="Times New Roman"/>
              <a:sym typeface="Times New Roman"/>
            </a:endParaRPr>
          </a:p>
        </p:txBody>
      </p:sp>
      <p:cxnSp>
        <p:nvCxnSpPr>
          <p:cNvPr id="10412" name="Google Shape;10412;p1531"/>
          <p:cNvCxnSpPr/>
          <p:nvPr/>
        </p:nvCxnSpPr>
        <p:spPr>
          <a:xfrm>
            <a:off x="1752600" y="3962400"/>
            <a:ext cx="0" cy="685800"/>
          </a:xfrm>
          <a:prstGeom prst="straightConnector1">
            <a:avLst/>
          </a:prstGeom>
          <a:noFill/>
          <a:ln cap="flat" cmpd="sng" w="9525">
            <a:solidFill>
              <a:schemeClr val="dk1"/>
            </a:solidFill>
            <a:prstDash val="solid"/>
            <a:round/>
            <a:headEnd len="med" w="med" type="triangl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